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578" r:id="rId2"/>
    <p:sldId id="555" r:id="rId3"/>
    <p:sldId id="656" r:id="rId4"/>
    <p:sldId id="612" r:id="rId5"/>
    <p:sldId id="554" r:id="rId6"/>
    <p:sldId id="641" r:id="rId7"/>
    <p:sldId id="621" r:id="rId8"/>
    <p:sldId id="646" r:id="rId9"/>
    <p:sldId id="635" r:id="rId10"/>
    <p:sldId id="613" r:id="rId11"/>
    <p:sldId id="636" r:id="rId12"/>
    <p:sldId id="597" r:id="rId13"/>
    <p:sldId id="647" r:id="rId14"/>
    <p:sldId id="625" r:id="rId15"/>
    <p:sldId id="623" r:id="rId16"/>
    <p:sldId id="637" r:id="rId17"/>
    <p:sldId id="626" r:id="rId18"/>
    <p:sldId id="632" r:id="rId19"/>
    <p:sldId id="648" r:id="rId20"/>
    <p:sldId id="630" r:id="rId21"/>
    <p:sldId id="631" r:id="rId22"/>
    <p:sldId id="628" r:id="rId23"/>
    <p:sldId id="634" r:id="rId24"/>
    <p:sldId id="655" r:id="rId25"/>
    <p:sldId id="599" r:id="rId26"/>
    <p:sldId id="657" r:id="rId27"/>
    <p:sldId id="598" r:id="rId28"/>
    <p:sldId id="603" r:id="rId29"/>
    <p:sldId id="649" r:id="rId30"/>
    <p:sldId id="601" r:id="rId31"/>
    <p:sldId id="643" r:id="rId32"/>
    <p:sldId id="642" r:id="rId33"/>
    <p:sldId id="644" r:id="rId34"/>
    <p:sldId id="645" r:id="rId35"/>
    <p:sldId id="606" r:id="rId36"/>
    <p:sldId id="654" r:id="rId37"/>
    <p:sldId id="611" r:id="rId38"/>
    <p:sldId id="650" r:id="rId39"/>
    <p:sldId id="651" r:id="rId40"/>
    <p:sldId id="652" r:id="rId41"/>
    <p:sldId id="653" r:id="rId42"/>
    <p:sldId id="622" r:id="rId43"/>
    <p:sldId id="624" r:id="rId44"/>
    <p:sldId id="593" r:id="rId45"/>
    <p:sldId id="604" r:id="rId46"/>
    <p:sldId id="546" r:id="rId47"/>
    <p:sldId id="556" r:id="rId48"/>
    <p:sldId id="605" r:id="rId4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555"/>
            <p14:sldId id="656"/>
            <p14:sldId id="612"/>
            <p14:sldId id="554"/>
            <p14:sldId id="641"/>
            <p14:sldId id="621"/>
            <p14:sldId id="646"/>
            <p14:sldId id="635"/>
            <p14:sldId id="613"/>
            <p14:sldId id="636"/>
            <p14:sldId id="597"/>
            <p14:sldId id="647"/>
            <p14:sldId id="625"/>
            <p14:sldId id="623"/>
            <p14:sldId id="637"/>
            <p14:sldId id="626"/>
            <p14:sldId id="632"/>
            <p14:sldId id="648"/>
            <p14:sldId id="630"/>
            <p14:sldId id="631"/>
            <p14:sldId id="628"/>
            <p14:sldId id="634"/>
            <p14:sldId id="655"/>
            <p14:sldId id="599"/>
            <p14:sldId id="657"/>
            <p14:sldId id="598"/>
            <p14:sldId id="603"/>
            <p14:sldId id="649"/>
            <p14:sldId id="601"/>
            <p14:sldId id="643"/>
            <p14:sldId id="642"/>
            <p14:sldId id="644"/>
            <p14:sldId id="645"/>
            <p14:sldId id="606"/>
            <p14:sldId id="654"/>
            <p14:sldId id="611"/>
            <p14:sldId id="650"/>
            <p14:sldId id="651"/>
            <p14:sldId id="652"/>
            <p14:sldId id="653"/>
            <p14:sldId id="622"/>
            <p14:sldId id="624"/>
            <p14:sldId id="593"/>
            <p14:sldId id="604"/>
            <p14:sldId id="546"/>
            <p14:sldId id="556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F0D9"/>
    <a:srgbClr val="FFFF00"/>
    <a:srgbClr val="1E76B4"/>
    <a:srgbClr val="FFFFFF"/>
    <a:srgbClr val="F200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4521" autoAdjust="0"/>
    <p:restoredTop sz="97161" autoAdjust="0"/>
  </p:normalViewPr>
  <p:slideViewPr>
    <p:cSldViewPr>
      <p:cViewPr varScale="1">
        <p:scale>
          <a:sx n="102" d="100"/>
          <a:sy n="102" d="100"/>
        </p:scale>
        <p:origin x="200" y="1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37" d="100"/>
        <a:sy n="137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42" descr="Image">
            <a:extLst>
              <a:ext uri="{FF2B5EF4-FFF2-40B4-BE49-F238E27FC236}">
                <a16:creationId xmlns:a16="http://schemas.microsoft.com/office/drawing/2014/main" id="{EB8D96F4-5CDB-EF21-3705-4AF89BC99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5" b="10644"/>
          <a:stretch/>
        </p:blipFill>
        <p:spPr bwMode="auto">
          <a:xfrm>
            <a:off x="1112299" y="2121060"/>
            <a:ext cx="9967402" cy="42352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DD9845-42CC-AF72-F3AB-74D662EB4815}"/>
              </a:ext>
            </a:extLst>
          </p:cNvPr>
          <p:cNvSpPr txBox="1">
            <a:spLocks/>
          </p:cNvSpPr>
          <p:nvPr/>
        </p:nvSpPr>
        <p:spPr>
          <a:xfrm>
            <a:off x="263352" y="0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/>
              <a:t>Tabular data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 to vectorize complex computations over groups</a:t>
            </a:r>
          </a:p>
          <a:p>
            <a:pPr lvl="1"/>
            <a:r>
              <a:rPr lang="en-CH" dirty="0"/>
              <a:t>E.g., compute the time distance between experiments by lab technician</a:t>
            </a:r>
          </a:p>
          <a:p>
            <a:pPr lvl="1"/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from multiple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2209800" y="1277534"/>
            <a:ext cx="2947522" cy="22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07515" y="4047745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627948" y="1905505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629373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8EFF-6666-F7F3-CD2F-F4F053AC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41" y="1616811"/>
            <a:ext cx="3336388" cy="15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95"/>
            <a:ext cx="10515600" cy="4680768"/>
          </a:xfrm>
        </p:spPr>
        <p:txBody>
          <a:bodyPr/>
          <a:lstStyle/>
          <a:p>
            <a:r>
              <a:rPr lang="en-US" dirty="0"/>
              <a:t>Use joins to add experiment information to the neural data</a:t>
            </a:r>
          </a:p>
          <a:p>
            <a:r>
              <a:rPr lang="en-US" dirty="0"/>
              <a:t>Use anti-joins to remove outliers</a:t>
            </a:r>
          </a:p>
          <a:p>
            <a:r>
              <a:rPr lang="en-US" dirty="0"/>
              <a:t>Submit a PR for Issue #3 on 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exercises/tabular_join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965183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32282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22007"/>
              </p:ext>
            </p:extLst>
          </p:nvPr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5519936" y="761978"/>
            <a:ext cx="374441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Unlike arrays, each column can represent another type of value, with different data types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48BA-2E6D-773A-F207-0E23244BC58E}"/>
              </a:ext>
            </a:extLst>
          </p:cNvPr>
          <p:cNvCxnSpPr>
            <a:cxnSpLocks/>
          </p:cNvCxnSpPr>
          <p:nvPr/>
        </p:nvCxnSpPr>
        <p:spPr>
          <a:xfrm flipH="1">
            <a:off x="5015880" y="1938052"/>
            <a:ext cx="504056" cy="380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1942D-AAE5-9689-806B-BD70B6FE3124}"/>
              </a:ext>
            </a:extLst>
          </p:cNvPr>
          <p:cNvCxnSpPr>
            <a:cxnSpLocks/>
          </p:cNvCxnSpPr>
          <p:nvPr/>
        </p:nvCxnSpPr>
        <p:spPr>
          <a:xfrm flipH="1">
            <a:off x="6168008" y="1829845"/>
            <a:ext cx="144016" cy="488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608AA-A278-0A16-1149-DFCB0C53A5DD}"/>
              </a:ext>
            </a:extLst>
          </p:cNvPr>
          <p:cNvCxnSpPr>
            <a:cxnSpLocks/>
          </p:cNvCxnSpPr>
          <p:nvPr/>
        </p:nvCxnSpPr>
        <p:spPr>
          <a:xfrm>
            <a:off x="7680176" y="1849540"/>
            <a:ext cx="72008" cy="46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F52CC9-8A5D-D289-AA92-513B08BD822F}"/>
              </a:ext>
            </a:extLst>
          </p:cNvPr>
          <p:cNvCxnSpPr>
            <a:cxnSpLocks/>
          </p:cNvCxnSpPr>
          <p:nvPr/>
        </p:nvCxnSpPr>
        <p:spPr>
          <a:xfrm>
            <a:off x="9120336" y="1851616"/>
            <a:ext cx="248384" cy="46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148-57BE-BA79-7540-68E2EBDD9DF5}"/>
              </a:ext>
            </a:extLst>
          </p:cNvPr>
          <p:cNvCxnSpPr>
            <a:cxnSpLocks/>
          </p:cNvCxnSpPr>
          <p:nvPr/>
        </p:nvCxnSpPr>
        <p:spPr>
          <a:xfrm flipH="1">
            <a:off x="2878128" y="1487933"/>
            <a:ext cx="2137752" cy="83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 summary statistics for the neural data</a:t>
            </a:r>
          </a:p>
          <a:p>
            <a:r>
              <a:rPr lang="en-US" dirty="0"/>
              <a:t>Submit a PR for Issue #4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365126"/>
            <a:ext cx="6898744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some summary tables for the WHO tuberculosis data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exercises/tuberculosis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780928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13723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137237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2DFCE-B34D-5488-B5D8-D11BBFB2320E}"/>
              </a:ext>
            </a:extLst>
          </p:cNvPr>
          <p:cNvCxnSpPr>
            <a:stCxn id="10" idx="2"/>
          </p:cNvCxnSpPr>
          <p:nvPr/>
        </p:nvCxnSpPr>
        <p:spPr>
          <a:xfrm>
            <a:off x="4619836" y="2506569"/>
            <a:ext cx="252028" cy="34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E878-596E-57F4-C9DC-AEE772818FA2}"/>
              </a:ext>
            </a:extLst>
          </p:cNvPr>
          <p:cNvCxnSpPr>
            <a:cxnSpLocks/>
          </p:cNvCxnSpPr>
          <p:nvPr/>
        </p:nvCxnSpPr>
        <p:spPr>
          <a:xfrm flipH="1">
            <a:off x="5159896" y="2423396"/>
            <a:ext cx="239376" cy="42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7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29498-F1E3-C510-0849-4D6CC686E3C0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429151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93423"/>
              </p:ext>
            </p:extLst>
          </p:nvPr>
        </p:nvGraphicFramePr>
        <p:xfrm>
          <a:off x="2905083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763908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712954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1050220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9388645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0B5AF-B953-BEBF-7784-4B49353D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106296"/>
            <a:ext cx="3476936" cy="3266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18047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/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695400" y="998432"/>
            <a:ext cx="2736304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Column and rows have meaningful labels (indices) that are attached to the data for each operation</a:t>
            </a:r>
          </a:p>
        </p:txBody>
      </p:sp>
    </p:spTree>
    <p:extLst>
      <p:ext uri="{BB962C8B-B14F-4D97-AF65-F5344CB8AC3E}">
        <p14:creationId xmlns:p14="http://schemas.microsoft.com/office/powerpoint/2010/main" val="3381557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594592" y="28891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182313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42734" y="1756340"/>
            <a:ext cx="195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376744" y="201193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28044" y="2710325"/>
            <a:ext cx="19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1044646" y="287910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187264" y="174952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915456" y="188438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3180772" y="5094338"/>
            <a:ext cx="62646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aggfunc='max’,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800998" y="2127599"/>
            <a:ext cx="230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“type” column is storing variable names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0DB77-3713-91A4-D715-E16186397D4A}"/>
              </a:ext>
            </a:extLst>
          </p:cNvPr>
          <p:cNvSpPr txBox="1"/>
          <p:nvPr/>
        </p:nvSpPr>
        <p:spPr>
          <a:xfrm>
            <a:off x="6017986" y="2161637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2860325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067151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1379476" y="5172453"/>
            <a:ext cx="94330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57155" y="1936995"/>
            <a:ext cx="21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3069114" y="219270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487289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197477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21395-9433-0878-6C3C-D556E3EA020B}"/>
              </a:ext>
            </a:extLst>
          </p:cNvPr>
          <p:cNvSpPr txBox="1"/>
          <p:nvPr/>
        </p:nvSpPr>
        <p:spPr>
          <a:xfrm>
            <a:off x="1379476" y="5628418"/>
            <a:ext cx="96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Split the columns in (A) “id_vars” and (B) non-”id_vars”. The column names in (B) are used as new values in a new column “variable”. The values in columns (B) go into a new column, “response_time”.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8138120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 (columns)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88979" y="254166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597068" y="277610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367808" y="2602240"/>
            <a:ext cx="6392577" cy="3539430"/>
          </a:xfrm>
          <a:prstGeom prst="rect">
            <a:avLst/>
          </a:prstGeom>
          <a:solidFill>
            <a:srgbClr val="E2F0D9">
              <a:alpha val="71373"/>
            </a:srgb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# Add the variables that were in the filename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A774EF-0714-A58C-C90C-33C0B9FF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Tidy up the data set in the tuberculosis exercise</a:t>
            </a:r>
            <a:br>
              <a:rPr lang="en-CH" sz="2800" dirty="0"/>
            </a:br>
            <a:r>
              <a:rPr lang="en-CH" sz="2800" dirty="0"/>
              <a:t>and compute the summary stats</a:t>
            </a:r>
          </a:p>
          <a:p>
            <a:r>
              <a:rPr lang="en-US" dirty="0"/>
              <a:t>Submit a PR for Issue #5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0" y="3140968"/>
            <a:ext cx="2990099" cy="290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7528022" y="2102934"/>
            <a:ext cx="191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DEBE1-777D-F432-19AD-CD86E5141C06}"/>
              </a:ext>
            </a:extLst>
          </p:cNvPr>
          <p:cNvSpPr txBox="1"/>
          <p:nvPr/>
        </p:nvSpPr>
        <p:spPr>
          <a:xfrm>
            <a:off x="9595116" y="224400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44972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Window functions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7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Window functions: grouped row-by-row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“Window functions” are a kind of split-apply-combine operation, but instead of aggregating the data in a group and returning one value per group, they return one value per row</a:t>
            </a:r>
          </a:p>
          <a:p>
            <a:r>
              <a:rPr lang="en-CH" dirty="0"/>
              <a:t>Examples: ranking all entries in a group; computing the distance between timestamps per group; number the rows by group in chronological order</a:t>
            </a:r>
          </a:p>
          <a:p>
            <a:endParaRPr lang="en-CH" dirty="0"/>
          </a:p>
          <a:p>
            <a:r>
              <a:rPr lang="en-CH" dirty="0"/>
              <a:t>In Pandas, most of these operations can be performed with a combination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2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2A94-B60E-84EC-5629-AE5BE965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Main points:</a:t>
            </a:r>
          </a:p>
          <a:p>
            <a:pPr lvl="1"/>
            <a:r>
              <a:rPr lang="en-CH" dirty="0"/>
              <a:t>Window functions perform row-by-row operations on grouped data</a:t>
            </a:r>
          </a:p>
          <a:p>
            <a:pPr lvl="1"/>
            <a:r>
              <a:rPr lang="en-CH" dirty="0"/>
              <a:t>They are an advanced way of avoiding for loops with tabular data</a:t>
            </a:r>
          </a:p>
          <a:p>
            <a:pPr lvl="1"/>
            <a:r>
              <a:rPr lang="en-CH" dirty="0"/>
              <a:t>In Pandas, they can be achieved with a combo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Window functions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>
            <a:cxnSpLocks/>
          </p:cNvCxnSpPr>
          <p:nvPr/>
        </p:nvCxnSpPr>
        <p:spPr>
          <a:xfrm flipV="1">
            <a:off x="2829868" y="2564904"/>
            <a:ext cx="408032" cy="66968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2822941" y="3840680"/>
            <a:ext cx="523570" cy="919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2811795" y="4769035"/>
            <a:ext cx="546987" cy="6761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8301405" y="2178832"/>
            <a:ext cx="470425" cy="3103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8301405" y="3955658"/>
            <a:ext cx="457200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8301405" y="4747451"/>
            <a:ext cx="457200" cy="6922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3D5CA-A49F-29D2-CC1C-E3E6CA6D39A8}"/>
              </a:ext>
            </a:extLst>
          </p:cNvPr>
          <p:cNvSpPr txBox="1"/>
          <p:nvPr/>
        </p:nvSpPr>
        <p:spPr>
          <a:xfrm>
            <a:off x="623392" y="1041078"/>
            <a:ext cx="113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df['nr_lefts']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= df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.sort_values('time (ms)').groupby('subject_id')</a:t>
            </a:r>
            <a:r>
              <a:rPr lang="en-CH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['is_left'].cumsum()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D39539-4BD6-6BA5-E8E0-C89462FD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1" y="2124704"/>
            <a:ext cx="2609978" cy="343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25BDF6-8A0C-340E-29CD-44C2F46B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8" y="1479906"/>
            <a:ext cx="3020125" cy="48764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41D55-128A-CA70-29B6-0339345C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04" y="1479906"/>
            <a:ext cx="1094194" cy="4919031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54126889-BF35-9AEF-6BF7-3A210B2C6C25}"/>
              </a:ext>
            </a:extLst>
          </p:cNvPr>
          <p:cNvSpPr/>
          <p:nvPr/>
        </p:nvSpPr>
        <p:spPr>
          <a:xfrm>
            <a:off x="6519218" y="3429000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27FC77-967B-2278-3841-F57DC77E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92" y="2124704"/>
            <a:ext cx="3103972" cy="3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4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DF41D8-992F-5A7D-069F-12C623D34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sz="2800" dirty="0"/>
              <a:t>ompute the average number of days each patcher waited between experiments</a:t>
            </a:r>
          </a:p>
          <a:p>
            <a:r>
              <a:rPr lang="en-US" dirty="0"/>
              <a:t>Submit a PR for Issue #6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</a:p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window_functions</a:t>
            </a:r>
          </a:p>
        </p:txBody>
      </p:sp>
    </p:spTree>
    <p:extLst>
      <p:ext uri="{BB962C8B-B14F-4D97-AF65-F5344CB8AC3E}">
        <p14:creationId xmlns:p14="http://schemas.microsoft.com/office/powerpoint/2010/main" val="110597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Global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There are many different data structures, each specialized in efficiently processing one type of data</a:t>
            </a:r>
          </a:p>
          <a:p>
            <a:r>
              <a:rPr lang="en-CH" sz="2400" dirty="0"/>
              <a:t>Code performance grows differently with data size: Big-O</a:t>
            </a:r>
          </a:p>
          <a:p>
            <a:r>
              <a:rPr lang="en-CH" sz="2400" dirty="0"/>
              <a:t>NumPy array efficiently store data in a C-native memory block, interpreted as an array using some metadata</a:t>
            </a:r>
          </a:p>
          <a:p>
            <a:r>
              <a:rPr lang="en-CH" sz="2400" dirty="0"/>
              <a:t>NumPy operations that only need to change the metadata do so, creating a view of the same memory block. These operations are O(1)!</a:t>
            </a:r>
          </a:p>
          <a:p>
            <a:r>
              <a:rPr lang="en-CH" sz="2400" dirty="0"/>
              <a:t>Tabular data can also be vectorized using joins, anti-joins, split-apply-combine operations, and window functions</a:t>
            </a:r>
          </a:p>
          <a:p>
            <a:r>
              <a:rPr lang="en-CH" sz="2400" dirty="0"/>
              <a:t>For these operations to be efficient and painless, data should be stored in a tidy data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Other data structures: graphs, trees, priority queues, …</a:t>
            </a:r>
          </a:p>
          <a:p>
            <a:r>
              <a:rPr lang="en-CH" sz="2400" dirty="0"/>
              <a:t>Options for working with large data on disk / remotely (instead of in-memory)</a:t>
            </a:r>
          </a:p>
          <a:p>
            <a:r>
              <a:rPr lang="en-CH" sz="2400" dirty="0"/>
              <a:t>Best practices in data handling: versioning, lineage, sharing</a:t>
            </a:r>
          </a:p>
          <a:p>
            <a:r>
              <a:rPr lang="en-CH" sz="2400" dirty="0"/>
              <a:t>Organizing a complex data set in multiple tables</a:t>
            </a:r>
          </a:p>
          <a:p>
            <a:r>
              <a:rPr lang="en-CH" sz="2400" dirty="0"/>
              <a:t>… and a lot more!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77" y="3605573"/>
            <a:ext cx="1941984" cy="24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BB68C-887B-2328-9205-B9D591D3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" y="3863336"/>
            <a:ext cx="4030216" cy="2169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BB380-1DFB-AA86-ED96-6FE6421A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79" y="3867355"/>
            <a:ext cx="4509121" cy="2186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492896"/>
            <a:ext cx="5257800" cy="1872208"/>
          </a:xfrm>
        </p:spPr>
        <p:txBody>
          <a:bodyPr>
            <a:normAutofit/>
          </a:bodyPr>
          <a:lstStyle/>
          <a:p>
            <a:pPr algn="ctr"/>
            <a:r>
              <a:rPr lang="en-CH" sz="72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EC653E-5F00-0A64-104F-89911BD5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994420"/>
            <a:ext cx="4869160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162568"/>
            <a:ext cx="2088232" cy="263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41F2E-9DF0-A933-317A-23B6D8FB560F}"/>
              </a:ext>
            </a:extLst>
          </p:cNvPr>
          <p:cNvSpPr/>
          <p:nvPr/>
        </p:nvSpPr>
        <p:spPr>
          <a:xfrm>
            <a:off x="8632297" y="711995"/>
            <a:ext cx="3384376" cy="2933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These slides: same message (it’s not about Pandas), but avoid scaring everyone with SQL and such</a:t>
            </a:r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6331F-937C-EC1F-203D-43104E0C618C}"/>
              </a:ext>
            </a:extLst>
          </p:cNvPr>
          <p:cNvSpPr/>
          <p:nvPr/>
        </p:nvSpPr>
        <p:spPr>
          <a:xfrm>
            <a:off x="8632297" y="711995"/>
            <a:ext cx="3384376" cy="2933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These slides: same message (it’s not about Pandas), but avoid scaring everyone with SQL and such</a:t>
            </a: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Pandas reference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A49ED-E966-ADBC-CB65-38AB5518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5256584"/>
          </a:xfrm>
        </p:spPr>
        <p:txBody>
          <a:bodyPr numCol="2" spcCol="36000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CH" dirty="0"/>
              <a:t>Looking at data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df.head()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first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df.tail()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last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df.sample(n)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n random 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Attributes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size of the table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df.dtypes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print dtype of cols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df.columns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column index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df.index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rows index</a:t>
            </a:r>
          </a:p>
          <a:p>
            <a:pPr>
              <a:lnSpc>
                <a:spcPct val="120000"/>
              </a:lnSpc>
            </a:pPr>
            <a:r>
              <a:rPr lang="en-CH" dirty="0"/>
              <a:t>Indexing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get column ‘age’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df[[‘age’, ‘name’]]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multiple columns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df.iloc[0, 2]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one element, by position</a:t>
            </a:r>
          </a:p>
          <a:p>
            <a:pPr>
              <a:lnSpc>
                <a:spcPct val="120000"/>
              </a:lnSpc>
            </a:pPr>
            <a:r>
              <a:rPr lang="en-CH" dirty="0"/>
              <a:t>Exploration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df[‘name’].unique()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unique values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df[‘age’].describe()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summary stats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value_counts(dropna=False)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number of rows per unique value in column</a:t>
            </a:r>
            <a:endParaRPr lang="en-CH" sz="1900" dirty="0"/>
          </a:p>
          <a:p>
            <a:pPr>
              <a:lnSpc>
                <a:spcPct val="120000"/>
              </a:lnSpc>
            </a:pPr>
            <a:endParaRPr lang="en-CH" dirty="0"/>
          </a:p>
          <a:p>
            <a:pPr>
              <a:lnSpc>
                <a:spcPct val="120000"/>
              </a:lnSpc>
            </a:pPr>
            <a:r>
              <a:rPr lang="en-CH" dirty="0"/>
              <a:t>Adding a column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df[‘new’] = df[‘age’] * 3.1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add new column</a:t>
            </a:r>
          </a:p>
          <a:p>
            <a:pPr>
              <a:lnSpc>
                <a:spcPct val="120000"/>
              </a:lnSpc>
            </a:pPr>
            <a:r>
              <a:rPr lang="en-CH" dirty="0"/>
              <a:t>Filtering</a:t>
            </a:r>
          </a:p>
          <a:p>
            <a:pPr lvl="1">
              <a:lnSpc>
                <a:spcPct val="120000"/>
              </a:lnSpc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df[df['age'] &gt; 30]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select rows where condition is True</a:t>
            </a:r>
            <a:endParaRPr lang="en-CH" sz="1900" dirty="0"/>
          </a:p>
          <a:p>
            <a:pPr>
              <a:lnSpc>
                <a:spcPct val="120000"/>
              </a:lnSpc>
            </a:pPr>
            <a:r>
              <a:rPr lang="en-CH" dirty="0"/>
              <a:t>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df.min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.max(), .mean(), .std(), etc.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column-wise 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df.count()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of non-</a:t>
            </a:r>
            <a:r>
              <a:rPr lang="en-US" sz="1900" noProof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elements in columns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df.sort_values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values of column ‘name’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df.sort_index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the index values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String operations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df[‘name’].str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accessor for operations on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df['name'].str[2:4]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slice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str.count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the letter ‘a’ in the string in a col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4B69B-7FBA-AA13-59D3-62A58E538139}"/>
              </a:ext>
            </a:extLst>
          </p:cNvPr>
          <p:cNvSpPr/>
          <p:nvPr/>
        </p:nvSpPr>
        <p:spPr>
          <a:xfrm>
            <a:off x="4332249" y="2190054"/>
            <a:ext cx="3384376" cy="13895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REMOVE?</a:t>
            </a:r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 (“homeostatic plasticity”)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and TTX silences the entire network, allowing us to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27C814-F790-B791-3154-0537A13D4F89}"/>
              </a:ext>
            </a:extLst>
          </p:cNvPr>
          <p:cNvSpPr/>
          <p:nvPr/>
        </p:nvSpPr>
        <p:spPr>
          <a:xfrm>
            <a:off x="4332249" y="2190054"/>
            <a:ext cx="3384376" cy="13895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Use weather data</a:t>
            </a:r>
          </a:p>
        </p:txBody>
      </p:sp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1118"/>
            <a:ext cx="10515600" cy="2055763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134651</TotalTime>
  <Words>3059</Words>
  <Application>Microsoft Macintosh PowerPoint</Application>
  <PresentationFormat>Widescreen</PresentationFormat>
  <Paragraphs>553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Baskerville</vt:lpstr>
      <vt:lpstr>Calibri</vt:lpstr>
      <vt:lpstr>Calibri Light</vt:lpstr>
      <vt:lpstr>CMR10</vt:lpstr>
      <vt:lpstr>Consolas</vt:lpstr>
      <vt:lpstr>Courier New</vt:lpstr>
      <vt:lpstr>Google Sans</vt:lpstr>
      <vt:lpstr>SegoeUI</vt:lpstr>
      <vt:lpstr>Wingdings</vt:lpstr>
      <vt:lpstr>Office Theme</vt:lpstr>
      <vt:lpstr>PowerPoint Presentation</vt:lpstr>
      <vt:lpstr>What is tabular data?</vt:lpstr>
      <vt:lpstr>What is tabular data?</vt:lpstr>
      <vt:lpstr>Spreadsheets and databases rule the world!</vt:lpstr>
      <vt:lpstr>Many tools to handle tabular data</vt:lpstr>
      <vt:lpstr>Tabular data ideas and operations are universal for all tabular data tools</vt:lpstr>
      <vt:lpstr>Basic Pandas reference slide</vt:lpstr>
      <vt:lpstr>Tabular data example from the lab</vt:lpstr>
      <vt:lpstr>TABULAR DATA OPERATIONS</vt:lpstr>
      <vt:lpstr>Common operations on tabular data</vt:lpstr>
      <vt:lpstr>Joins</vt:lpstr>
      <vt:lpstr>Join operations: combining informations from multiple tables</vt:lpstr>
      <vt:lpstr>Join operations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 Which one is best for data analysis?</vt:lpstr>
      <vt:lpstr>Same data, different organization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Window functions</vt:lpstr>
      <vt:lpstr>Window functions: grouped row-by-row operations</vt:lpstr>
      <vt:lpstr>Window functions</vt:lpstr>
      <vt:lpstr>Window functions</vt:lpstr>
      <vt:lpstr>Window functions operations</vt:lpstr>
      <vt:lpstr>Hands-on</vt:lpstr>
      <vt:lpstr>Global summary</vt:lpstr>
      <vt:lpstr>What we didn’t talk about</vt:lpstr>
      <vt:lpstr>Thank you!</vt:lpstr>
      <vt:lpstr>PowerPoint Presentation</vt:lpstr>
      <vt:lpstr>Data organization</vt:lpstr>
      <vt:lpstr>Organizing multiple tables</vt:lpstr>
      <vt:lpstr>Dealing with changes in the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1660</cp:revision>
  <cp:lastPrinted>2017-08-28T05:46:03Z</cp:lastPrinted>
  <dcterms:created xsi:type="dcterms:W3CDTF">2010-10-01T16:09:12Z</dcterms:created>
  <dcterms:modified xsi:type="dcterms:W3CDTF">2025-07-01T07:45:33Z</dcterms:modified>
</cp:coreProperties>
</file>